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4" r:id="rId3"/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19" name="Shape 2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39" name="Shape 2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5" name="Shape 2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rPr b="0" baseline="0" i="0" lang="en-US" sz="1800" u="none" cap="none" strike="noStrike"/>
              <a:t>On pages 3 and 4 of </a:t>
            </a:r>
            <a:r>
              <a:rPr b="0" baseline="0" i="1" lang="en-US" sz="1800" u="none" cap="none" strike="noStrike"/>
              <a:t>If He Hollers Let Him Go</a:t>
            </a:r>
            <a:r>
              <a:rPr b="0" baseline="0" i="0" lang="en-US" sz="1800" u="none" cap="none" strike="noStrike"/>
              <a:t>, Bob Jones conveys his feelings about the racial tension in LA at this time.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17256" y="2161381"/>
            <a:ext cx="5714999" cy="20018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636587" y="234949"/>
            <a:ext cx="5714999" cy="5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 rot="5400000">
            <a:off x="2433636" y="-114300"/>
            <a:ext cx="4267199" cy="8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8" name="Shape 88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Verdana"/>
              <a:buNone/>
              <a:defRPr sz="1400"/>
            </a:lvl1pPr>
            <a:lvl2pPr indent="0" marL="457200" rtl="0">
              <a:spcBef>
                <a:spcPts val="0"/>
              </a:spcBef>
              <a:buFont typeface="Verdana"/>
              <a:buNone/>
              <a:defRPr sz="1200"/>
            </a:lvl2pPr>
            <a:lvl3pPr indent="0" marL="914400" rtl="0">
              <a:spcBef>
                <a:spcPts val="0"/>
              </a:spcBef>
              <a:buFont typeface="Verdana"/>
              <a:buNone/>
              <a:defRPr sz="1000"/>
            </a:lvl3pPr>
            <a:lvl4pPr indent="0" marL="1371600" rtl="0">
              <a:spcBef>
                <a:spcPts val="0"/>
              </a:spcBef>
              <a:buFont typeface="Verdana"/>
              <a:buNone/>
              <a:defRPr sz="900"/>
            </a:lvl4pPr>
            <a:lvl5pPr indent="0" marL="1828800" rtl="0">
              <a:spcBef>
                <a:spcPts val="0"/>
              </a:spcBef>
              <a:buFont typeface="Verdana"/>
              <a:buNone/>
              <a:defRPr sz="900"/>
            </a:lvl5pPr>
            <a:lvl6pPr indent="0" marL="2286000" rtl="0">
              <a:spcBef>
                <a:spcPts val="0"/>
              </a:spcBef>
              <a:buFont typeface="Verdana"/>
              <a:buNone/>
              <a:defRPr sz="900"/>
            </a:lvl6pPr>
            <a:lvl7pPr indent="0" marL="2743200" rtl="0">
              <a:spcBef>
                <a:spcPts val="0"/>
              </a:spcBef>
              <a:buFont typeface="Verdana"/>
              <a:buNone/>
              <a:defRPr sz="900"/>
            </a:lvl7pPr>
            <a:lvl8pPr indent="0" marL="3200400" rtl="0">
              <a:spcBef>
                <a:spcPts val="0"/>
              </a:spcBef>
              <a:buFont typeface="Verdana"/>
              <a:buNone/>
              <a:defRPr sz="900"/>
            </a:lvl8pPr>
            <a:lvl9pPr indent="0" marL="3657600" rtl="0">
              <a:spcBef>
                <a:spcPts val="0"/>
              </a:spcBef>
              <a:buFont typeface="Verdana"/>
              <a:buNone/>
              <a:defRPr sz="9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96" name="Shape 9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Verdana"/>
              <a:buNone/>
              <a:defRPr sz="1400"/>
            </a:lvl1pPr>
            <a:lvl2pPr indent="0" marL="457200" rtl="0">
              <a:spcBef>
                <a:spcPts val="0"/>
              </a:spcBef>
              <a:buFont typeface="Verdana"/>
              <a:buNone/>
              <a:defRPr sz="1200"/>
            </a:lvl2pPr>
            <a:lvl3pPr indent="0" marL="914400" rtl="0">
              <a:spcBef>
                <a:spcPts val="0"/>
              </a:spcBef>
              <a:buFont typeface="Verdana"/>
              <a:buNone/>
              <a:defRPr sz="1000"/>
            </a:lvl3pPr>
            <a:lvl4pPr indent="0" marL="1371600" rtl="0">
              <a:spcBef>
                <a:spcPts val="0"/>
              </a:spcBef>
              <a:buFont typeface="Verdana"/>
              <a:buNone/>
              <a:defRPr sz="900"/>
            </a:lvl4pPr>
            <a:lvl5pPr indent="0" marL="1828800" rtl="0">
              <a:spcBef>
                <a:spcPts val="0"/>
              </a:spcBef>
              <a:buFont typeface="Verdana"/>
              <a:buNone/>
              <a:defRPr sz="900"/>
            </a:lvl5pPr>
            <a:lvl6pPr indent="0" marL="2286000" rtl="0">
              <a:spcBef>
                <a:spcPts val="0"/>
              </a:spcBef>
              <a:buFont typeface="Verdana"/>
              <a:buNone/>
              <a:defRPr sz="900"/>
            </a:lvl6pPr>
            <a:lvl7pPr indent="0" marL="2743200" rtl="0">
              <a:spcBef>
                <a:spcPts val="0"/>
              </a:spcBef>
              <a:buFont typeface="Verdana"/>
              <a:buNone/>
              <a:defRPr sz="900"/>
            </a:lvl7pPr>
            <a:lvl8pPr indent="0" marL="3200400" rtl="0">
              <a:spcBef>
                <a:spcPts val="0"/>
              </a:spcBef>
              <a:buFont typeface="Verdana"/>
              <a:buNone/>
              <a:defRPr sz="900"/>
            </a:lvl8pPr>
            <a:lvl9pPr indent="0" marL="3657600" rtl="0">
              <a:spcBef>
                <a:spcPts val="0"/>
              </a:spcBef>
              <a:buFont typeface="Verdana"/>
              <a:buNone/>
              <a:defRPr sz="900"/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Verdana"/>
              <a:buNone/>
              <a:defRPr b="1" sz="2400"/>
            </a:lvl1pPr>
            <a:lvl2pPr indent="0" marL="457200" rtl="0">
              <a:spcBef>
                <a:spcPts val="0"/>
              </a:spcBef>
              <a:buFont typeface="Verdana"/>
              <a:buNone/>
              <a:defRPr b="1" sz="2000"/>
            </a:lvl2pPr>
            <a:lvl3pPr indent="0" marL="914400" rtl="0">
              <a:spcBef>
                <a:spcPts val="0"/>
              </a:spcBef>
              <a:buFont typeface="Verdana"/>
              <a:buNone/>
              <a:defRPr b="1" sz="1800"/>
            </a:lvl3pPr>
            <a:lvl4pPr indent="0" marL="1371600" rtl="0">
              <a:spcBef>
                <a:spcPts val="0"/>
              </a:spcBef>
              <a:buFont typeface="Verdana"/>
              <a:buNone/>
              <a:defRPr b="1" sz="1600"/>
            </a:lvl4pPr>
            <a:lvl5pPr indent="0" marL="1828800" rtl="0">
              <a:spcBef>
                <a:spcPts val="0"/>
              </a:spcBef>
              <a:buFont typeface="Verdana"/>
              <a:buNone/>
              <a:defRPr b="1" sz="1600"/>
            </a:lvl5pPr>
            <a:lvl6pPr indent="0" marL="2286000" rtl="0">
              <a:spcBef>
                <a:spcPts val="0"/>
              </a:spcBef>
              <a:buFont typeface="Verdana"/>
              <a:buNone/>
              <a:defRPr b="1" sz="1600"/>
            </a:lvl6pPr>
            <a:lvl7pPr indent="0" marL="2743200" rtl="0">
              <a:spcBef>
                <a:spcPts val="0"/>
              </a:spcBef>
              <a:buFont typeface="Verdana"/>
              <a:buNone/>
              <a:defRPr b="1" sz="1600"/>
            </a:lvl7pPr>
            <a:lvl8pPr indent="0" marL="3200400" rtl="0">
              <a:spcBef>
                <a:spcPts val="0"/>
              </a:spcBef>
              <a:buFont typeface="Verdana"/>
              <a:buNone/>
              <a:defRPr b="1" sz="1600"/>
            </a:lvl8pPr>
            <a:lvl9pPr indent="0" marL="3657600" rtl="0">
              <a:spcBef>
                <a:spcPts val="0"/>
              </a:spcBef>
              <a:buFont typeface="Verdana"/>
              <a:buNone/>
              <a:defRPr b="1" sz="1600"/>
            </a:lvl9pPr>
          </a:lstStyle>
          <a:p/>
        </p:txBody>
      </p:sp>
      <p:sp>
        <p:nvSpPr>
          <p:cNvPr id="103" name="Shape 103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04" name="Shape 104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Verdana"/>
              <a:buNone/>
              <a:defRPr b="1" sz="2400"/>
            </a:lvl1pPr>
            <a:lvl2pPr indent="0" marL="457200" rtl="0">
              <a:spcBef>
                <a:spcPts val="0"/>
              </a:spcBef>
              <a:buFont typeface="Verdana"/>
              <a:buNone/>
              <a:defRPr b="1" sz="2000"/>
            </a:lvl2pPr>
            <a:lvl3pPr indent="0" marL="914400" rtl="0">
              <a:spcBef>
                <a:spcPts val="0"/>
              </a:spcBef>
              <a:buFont typeface="Verdana"/>
              <a:buNone/>
              <a:defRPr b="1" sz="1800"/>
            </a:lvl3pPr>
            <a:lvl4pPr indent="0" marL="1371600" rtl="0">
              <a:spcBef>
                <a:spcPts val="0"/>
              </a:spcBef>
              <a:buFont typeface="Verdana"/>
              <a:buNone/>
              <a:defRPr b="1" sz="1600"/>
            </a:lvl4pPr>
            <a:lvl5pPr indent="0" marL="1828800" rtl="0">
              <a:spcBef>
                <a:spcPts val="0"/>
              </a:spcBef>
              <a:buFont typeface="Verdana"/>
              <a:buNone/>
              <a:defRPr b="1" sz="1600"/>
            </a:lvl5pPr>
            <a:lvl6pPr indent="0" marL="2286000" rtl="0">
              <a:spcBef>
                <a:spcPts val="0"/>
              </a:spcBef>
              <a:buFont typeface="Verdana"/>
              <a:buNone/>
              <a:defRPr b="1" sz="1600"/>
            </a:lvl6pPr>
            <a:lvl7pPr indent="0" marL="2743200" rtl="0">
              <a:spcBef>
                <a:spcPts val="0"/>
              </a:spcBef>
              <a:buFont typeface="Verdana"/>
              <a:buNone/>
              <a:defRPr b="1" sz="1600"/>
            </a:lvl7pPr>
            <a:lvl8pPr indent="0" marL="3200400" rtl="0">
              <a:spcBef>
                <a:spcPts val="0"/>
              </a:spcBef>
              <a:buFont typeface="Verdana"/>
              <a:buNone/>
              <a:defRPr b="1" sz="1600"/>
            </a:lvl8pPr>
            <a:lvl9pPr indent="0" marL="3657600" rtl="0">
              <a:spcBef>
                <a:spcPts val="0"/>
              </a:spcBef>
              <a:buFont typeface="Verdana"/>
              <a:buNone/>
              <a:defRPr b="1" sz="1600"/>
            </a:lvl9pPr>
          </a:lstStyle>
          <a:p/>
        </p:txBody>
      </p:sp>
      <p:sp>
        <p:nvSpPr>
          <p:cNvPr id="105" name="Shape 105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rtl="0">
              <a:spcBef>
                <a:spcPts val="0"/>
              </a:spcBef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Verdana"/>
              <a:buNone/>
              <a:defRPr sz="2000"/>
            </a:lvl1pPr>
            <a:lvl2pPr indent="0" marL="457200" rtl="0">
              <a:spcBef>
                <a:spcPts val="0"/>
              </a:spcBef>
              <a:buFont typeface="Verdana"/>
              <a:buNone/>
              <a:defRPr sz="1800"/>
            </a:lvl2pPr>
            <a:lvl3pPr indent="0" marL="914400" rtl="0">
              <a:spcBef>
                <a:spcPts val="0"/>
              </a:spcBef>
              <a:buFont typeface="Verdana"/>
              <a:buNone/>
              <a:defRPr sz="1600"/>
            </a:lvl3pPr>
            <a:lvl4pPr indent="0" marL="1371600" rtl="0">
              <a:spcBef>
                <a:spcPts val="0"/>
              </a:spcBef>
              <a:buFont typeface="Verdana"/>
              <a:buNone/>
              <a:defRPr sz="1400"/>
            </a:lvl4pPr>
            <a:lvl5pPr indent="0" marL="1828800" rtl="0">
              <a:spcBef>
                <a:spcPts val="0"/>
              </a:spcBef>
              <a:buFont typeface="Verdana"/>
              <a:buNone/>
              <a:defRPr sz="1400"/>
            </a:lvl5pPr>
            <a:lvl6pPr indent="0" marL="2286000" rtl="0">
              <a:spcBef>
                <a:spcPts val="0"/>
              </a:spcBef>
              <a:buFont typeface="Verdana"/>
              <a:buNone/>
              <a:defRPr sz="1400"/>
            </a:lvl6pPr>
            <a:lvl7pPr indent="0" marL="2743200" rtl="0">
              <a:spcBef>
                <a:spcPts val="0"/>
              </a:spcBef>
              <a:buFont typeface="Verdana"/>
              <a:buNone/>
              <a:defRPr sz="1400"/>
            </a:lvl7pPr>
            <a:lvl8pPr indent="0" marL="3200400" rtl="0">
              <a:spcBef>
                <a:spcPts val="0"/>
              </a:spcBef>
              <a:buFont typeface="Verdana"/>
              <a:buNone/>
              <a:defRPr sz="1400"/>
            </a:lvl8pPr>
            <a:lvl9pPr indent="0" marL="3657600" rtl="0">
              <a:spcBef>
                <a:spcPts val="0"/>
              </a:spcBef>
              <a:buFont typeface="Verdana"/>
              <a:buNone/>
              <a:defRPr sz="1400"/>
            </a:lvl9pPr>
          </a:lstStyle>
          <a:p/>
        </p:txBody>
      </p:sp>
      <p:sp>
        <p:nvSpPr>
          <p:cNvPr id="112" name="Shape 112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ctrTitle"/>
          </p:nvPr>
        </p:nvSpPr>
        <p:spPr>
          <a:xfrm>
            <a:off x="685800" y="990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9" name="Shape 189"/>
          <p:cNvSpPr txBox="1"/>
          <p:nvPr>
            <p:ph idx="1" type="subTitle"/>
          </p:nvPr>
        </p:nvSpPr>
        <p:spPr>
          <a:xfrm>
            <a:off x="1447800" y="3429000"/>
            <a:ext cx="7010400" cy="1600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0" baseline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marR="0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b="0" baseline="0" i="0" sz="23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ClipArt">
  <p:cSld name="Title, Text and Clip Ar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5" name="Shape 25"/>
          <p:cNvSpPr/>
          <p:nvPr>
            <p:ph idx="2" type="clipArt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clipArtAndTx">
  <p:cSld name="Title, Clip Art and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1" name="Shape 31"/>
          <p:cNvSpPr/>
          <p:nvPr>
            <p:ph idx="2" type="clipArt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Obj">
  <p:cSld name="Title, Text,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AndTx">
  <p:cSld name="Title, Content and 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TwoObj">
  <p:cSld name="Title, Text, and 2 Conte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4643437" y="1752600"/>
            <a:ext cx="392429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3" type="body"/>
          </p:nvPr>
        </p:nvSpPr>
        <p:spPr>
          <a:xfrm>
            <a:off x="4643437" y="3962400"/>
            <a:ext cx="392429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3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sz="2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8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marR="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b="0" baseline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marR="0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b="0" baseline="0" i="0" sz="23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" name="Shape 11"/>
          <p:cNvSpPr/>
          <p:nvPr/>
        </p:nvSpPr>
        <p:spPr>
          <a:xfrm>
            <a:off x="609600" y="1566862"/>
            <a:ext cx="7958137" cy="109537"/>
          </a:xfrm>
          <a:custGeom>
            <a:pathLst>
              <a:path extrusionOk="0" h="120000" w="120000">
                <a:moveTo>
                  <a:pt x="0" y="0"/>
                </a:moveTo>
                <a:lnTo>
                  <a:pt x="70200" y="0"/>
                </a:lnTo>
                <a:lnTo>
                  <a:pt x="702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  <a:path extrusionOk="0" h="120000" w="120000">
                <a:moveTo>
                  <a:pt x="0" y="0"/>
                </a:moveTo>
                <a:lnTo>
                  <a:pt x="120000" y="0"/>
                </a:lnTo>
              </a:path>
            </a:pathLst>
          </a:cu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" name="Shape 12"/>
          <p:cNvCxnSpPr/>
          <p:nvPr/>
        </p:nvCxnSpPr>
        <p:spPr>
          <a:xfrm>
            <a:off x="609600" y="6172200"/>
            <a:ext cx="7924799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idx="10" type="dt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/>
        </p:nvSpPr>
        <p:spPr>
          <a:xfrm>
            <a:off x="685800" y="2393950"/>
            <a:ext cx="7772400" cy="109537"/>
          </a:xfrm>
          <a:custGeom>
            <a:pathLst>
              <a:path extrusionOk="0" h="120000" w="120000">
                <a:moveTo>
                  <a:pt x="0" y="0"/>
                </a:moveTo>
                <a:lnTo>
                  <a:pt x="74160" y="0"/>
                </a:lnTo>
                <a:lnTo>
                  <a:pt x="7416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  <a:path extrusionOk="0" h="120000" w="120000">
                <a:moveTo>
                  <a:pt x="0" y="0"/>
                </a:moveTo>
                <a:lnTo>
                  <a:pt x="120000" y="0"/>
                </a:lnTo>
              </a:path>
            </a:pathLst>
          </a:cu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9400" marL="469900" marR="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b="0" baseline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73050" marL="90805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57175" marL="1304925" marR="0" rtl="0" algn="l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□"/>
              <a:defRPr b="0" baseline="0" i="0" sz="23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1463" marL="1693863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7813" marL="20939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7813" marL="25511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7813" marL="30083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7812" marL="34655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7812" marL="3922713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Char char="▪"/>
              <a:defRPr b="0" baseline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pbs.org/wgbh/amex/zoot/eng_sfeature/mx/pop_zoot_mx.html" TargetMode="External"/><Relationship Id="rId4" Type="http://schemas.openxmlformats.org/officeDocument/2006/relationships/image" Target="../media/image0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png"/><Relationship Id="rId4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2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1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Presentations Prepared for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EDX 1201x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By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Rafael C Gradilla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Dr. David Scully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National University</a:t>
            </a:r>
          </a:p>
          <a:p>
            <a:pPr indent="-469900" lvl="0" marL="4699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March 27, 2008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ctrTitle"/>
          </p:nvPr>
        </p:nvSpPr>
        <p:spPr>
          <a:xfrm>
            <a:off x="685800" y="990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4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99" name="Shape 199"/>
          <p:cNvSpPr txBox="1"/>
          <p:nvPr>
            <p:ph idx="1" type="subTitle"/>
          </p:nvPr>
        </p:nvSpPr>
        <p:spPr>
          <a:xfrm>
            <a:off x="1447800" y="3429000"/>
            <a:ext cx="7010400" cy="1600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Defiance &amp; Unity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574675" y="304800"/>
            <a:ext cx="8001000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Sleepy Lagoon Murder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4953000" y="1066800"/>
            <a:ext cx="3695699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	</a:t>
            </a:r>
            <a:r>
              <a:rPr b="0" baseline="0" i="0" lang="en-US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This racist testimony resulted in the conviction of twelve young Mexican-Americans. The case was eventually overturned.</a:t>
            </a:r>
          </a:p>
          <a:p>
            <a:pPr indent="-342900" lvl="0" marL="4699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6" name="Shape 206"/>
          <p:cNvSpPr txBox="1"/>
          <p:nvPr>
            <p:ph idx="2" type="body"/>
          </p:nvPr>
        </p:nvSpPr>
        <p:spPr>
          <a:xfrm>
            <a:off x="228600" y="1066800"/>
            <a:ext cx="3924299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August 1942—Jose Diaz Murdered</a:t>
            </a:r>
          </a:p>
          <a:p>
            <a:pPr indent="-469900" lvl="0" marL="469900" marR="0" rtl="1" algn="l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Hundreds of Mexican-Americans rounded up—23 arrested</a:t>
            </a:r>
          </a:p>
          <a:p>
            <a:pPr indent="-469900" lvl="0" marL="469900" marR="0" rtl="1" algn="l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LAPD Lt. testifies as a witness for the prosecution, state:</a:t>
            </a:r>
          </a:p>
          <a:p>
            <a:pPr indent="-469900" lvl="0" marL="469900" marR="0" rtl="1" algn="l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“Mexicans were biologically prone to violence and crime due to their “oriental” Aztec ancestry</a:t>
            </a:r>
          </a:p>
          <a:p>
            <a:pPr indent="-469900" lvl="0" marL="469900" marR="0" rtl="1" algn="l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Story sensationalized in the Hertz Newspapers</a:t>
            </a:r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76800" y="4175125"/>
            <a:ext cx="4114800" cy="268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574675" y="304800"/>
            <a:ext cx="8001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Zoot-Suit Riot of 1943</a:t>
            </a:r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533400" y="12192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“Sleepy Lagoon Murder,” resulted in rumors of Zooters being criminals.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On June 3, 1943, hundreds of American service men went downtown and attacked anyone wearing a zoot-suit.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  <p:sp>
        <p:nvSpPr>
          <p:cNvPr id="215" name="Shape 215"/>
          <p:cNvSpPr txBox="1"/>
          <p:nvPr>
            <p:ph idx="2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Though they initially sought zooters, anyone of color became a target.  The riot lasted until the 13</a:t>
            </a:r>
            <a:r>
              <a:rPr b="0" baseline="3000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</a:t>
            </a: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of June. Police broke up the riot by arresting the victims and the use of zoot-suits became a misdemeanor.    </a:t>
            </a:r>
          </a:p>
          <a:p>
            <a:pPr indent="-330200" lvl="0" marL="469900" marR="0" rtl="0" algn="l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4765675"/>
            <a:ext cx="3886200" cy="209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533400" y="990600"/>
            <a:ext cx="7688261" cy="3254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Zoot Suit rioters:  Why didn’t they arrest the sailors?</a:t>
            </a:r>
          </a:p>
        </p:txBody>
      </p:sp>
      <p:pic>
        <p:nvPicPr>
          <p:cNvPr id="223" name="Shape 2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1685925"/>
            <a:ext cx="6538912" cy="501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1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 Symbol of Resistance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By showing the paradox of American society, zoot-suiters were the ones on the front line to demand full membership in society, not just ones convenient to the dominant society.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“The Pachuco is the prey of society, but instead of hiding he adorns himself to attract the hunter’s attention.” (33) </a:t>
            </a:r>
            <a:r>
              <a:rPr b="0" baseline="0" i="0" lang="en-US" sz="30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Labyrinth of Solitude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3800" u="none" cap="none" strike="noStrik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6" name="Shape 23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Shape 242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Journal #3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 the clothes you wear show who you are? Why or why not? Have you ever been judged by the color of your skin and by what you wear?</a:t>
            </a:r>
          </a:p>
          <a:p>
            <a:pPr indent="-279400" lvl="0" marL="469900" marR="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1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Essential Questions: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Zoot—Suits?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was happening in the country during the 1940s?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79400" lvl="0" marL="469900" marR="0" rtl="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1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Zoot-Suits?</a:t>
            </a:r>
          </a:p>
          <a:p>
            <a:pPr indent="-469900" lvl="0" marL="469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--Fashionable, loose, baggy cloth worn by Mexican males in Los Angeles during</a:t>
            </a:r>
            <a:r>
              <a:rPr b="0" baseline="0" i="0" lang="en-US" sz="2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the 1940s.</a:t>
            </a:r>
          </a:p>
          <a:p>
            <a:pPr indent="-469900" lvl="0" marL="469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32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http://www.pbs.org/wgbh/amex/zoot/eng_sfeature/mx/pop_zoot_mx.html</a:t>
            </a:r>
          </a:p>
          <a:p>
            <a:pPr indent="-469900" lvl="0" marL="469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699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3" name="Shape 133"/>
          <p:cNvPicPr preferRelativeResize="0"/>
          <p:nvPr>
            <p:ph idx="4294967295" type="clipArt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72050" y="1752600"/>
            <a:ext cx="3265486" cy="426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1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Pachuca, Mexico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*Zoot-Suits were the trend among Mexican-American youth in LA.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*These unconventional, baggy suits were seen as a threat to the “American” culture</a:t>
            </a:r>
          </a:p>
        </p:txBody>
      </p:sp>
      <p:pic>
        <p:nvPicPr>
          <p:cNvPr id="140" name="Shape 14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1828800"/>
            <a:ext cx="3352799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Zoot-Suit Riots</a:t>
            </a:r>
            <a:b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baseline="0" i="0" lang="en-US" sz="21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1943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was happening in the country during the 1940s?</a:t>
            </a:r>
          </a:p>
        </p:txBody>
      </p:sp>
      <p:pic>
        <p:nvPicPr>
          <p:cNvPr id="147" name="Shape 14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2362200"/>
            <a:ext cx="3924299" cy="3033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3800" u="none" cap="none" strike="noStrik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3" name="Shape 15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2514600"/>
            <a:ext cx="2676525" cy="2714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8200" y="3048000"/>
            <a:ext cx="3924299" cy="163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3800" u="none" cap="none" strike="noStrik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Racial Tension filled America during the 1940s.</a:t>
            </a:r>
          </a:p>
        </p:txBody>
      </p:sp>
      <p:pic>
        <p:nvPicPr>
          <p:cNvPr id="161" name="Shape 16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400" y="2286000"/>
            <a:ext cx="2541587" cy="320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8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Background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566737" y="1752600"/>
            <a:ext cx="3925887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4699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Japanese-Americans were the target of terrorist acts.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Japanese people were assigned to American concentration camps.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Shortage of labor in California during the 1940s.</a:t>
            </a:r>
          </a:p>
          <a:p>
            <a:pPr indent="-3302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30200" lvl="0" marL="469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30200" lvl="0" marL="469900" marR="0" rtl="0" algn="l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9" name="Shape 169"/>
          <p:cNvSpPr txBox="1"/>
          <p:nvPr>
            <p:ph idx="2" type="body"/>
          </p:nvPr>
        </p:nvSpPr>
        <p:spPr>
          <a:xfrm>
            <a:off x="4641850" y="1752600"/>
            <a:ext cx="3925887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048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04800" lvl="0" marL="46990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t/>
            </a:r>
            <a:endParaRPr b="0" baseline="0" i="0" sz="26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0" name="Shape 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400" y="1828800"/>
            <a:ext cx="3733800" cy="426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574675" y="304800"/>
            <a:ext cx="8001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Verdana"/>
              <a:buNone/>
            </a:pPr>
            <a:r>
              <a:rPr b="0" baseline="0" i="0" lang="en-US" sz="3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Who’s going to work?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524000"/>
            <a:ext cx="3924299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69900" lvl="0" marL="469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Bracero Program: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200,000 Mexican-Americans were sent to LA in 1943, to work </a:t>
            </a:r>
          </a:p>
          <a:p>
            <a:pPr indent="-469900" lvl="0" marL="469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U.S. forced </a:t>
            </a:r>
            <a:r>
              <a:rPr b="1" baseline="0" i="0" lang="en-US" sz="2400" u="sng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rationing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(to share). Goods such as wool, gas, butter, and sugar were limited.</a:t>
            </a:r>
          </a:p>
        </p:txBody>
      </p:sp>
      <p:pic>
        <p:nvPicPr>
          <p:cNvPr id="178" name="Shape 178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0" y="4495800"/>
            <a:ext cx="2654299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Shape 179"/>
          <p:cNvPicPr preferRelativeResize="0"/>
          <p:nvPr>
            <p:ph idx="3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7800" y="1981200"/>
            <a:ext cx="2676525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1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